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GB" alt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altLang="en-GB"/>
              <a:t>Click to edit Master subtitle style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alt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altLang="en-GB"/>
              <a:t>Click icon to add picture</a:t>
            </a:r>
            <a:endParaRPr lang="en-GB" alt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GB" altLang="en-GB"/>
              <a:t>Click to edit Master title style</a:t>
            </a:r>
            <a:endParaRPr lang="en-GB" alt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altLang="en-GB" smtClean="0"/>
              <a:t>31/10/2023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 alt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rbyshirefa.com" TargetMode="External"/><Relationship Id="rId2" Type="http://schemas.openxmlformats.org/officeDocument/2006/relationships/hyperlink" Target="https://wholegame.thef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iehardy@hotmail.co.uk" TargetMode="External"/><Relationship Id="rId2" Type="http://schemas.openxmlformats.org/officeDocument/2006/relationships/hyperlink" Target="mailto:ralph.emmerson@sky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  Description automatically generated">
            <a:extLst>
              <a:ext uri="{FF2B5EF4-FFF2-40B4-BE49-F238E27FC236}">
                <a16:creationId xmlns:a16="http://schemas.microsoft.com/office/drawing/2014/main" id="{86C0EA96-1F4A-AB58-0399-5E865E69D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010" y="502800"/>
            <a:ext cx="6831980" cy="59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07E62-A68A-9488-8542-0B4E220B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>
                <a:solidFill>
                  <a:srgbClr val="FFFFFF"/>
                </a:solidFill>
                <a:ea typeface="Calibri Light"/>
                <a:cs typeface="Calibri Light"/>
              </a:rPr>
              <a:t>LINKS</a:t>
            </a:r>
            <a:endParaRPr lang="en-GB" alt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E45A-DDA5-2FE9-D169-7DFA8AA93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1" anchor="ctr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GB" altLang="en-GB" sz="1800" dirty="0">
                <a:ea typeface="+mn-lt"/>
                <a:cs typeface="+mn-lt"/>
                <a:hlinkClick r:id="rId2"/>
              </a:rPr>
              <a:t>wholegame.thefa.com</a:t>
            </a:r>
            <a:endParaRPr lang="en-GB" altLang="en-GB" sz="18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sz="1800" dirty="0">
                <a:ea typeface="+mn-lt"/>
                <a:cs typeface="+mn-lt"/>
                <a:hlinkClick r:id="rId3"/>
              </a:rPr>
              <a:t>www.derbyshirefa.com</a:t>
            </a:r>
            <a:endParaRPr lang="en-GB" altLang="en-GB" sz="18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sz="1800" dirty="0">
                <a:ea typeface="+mn-lt"/>
                <a:cs typeface="+mn-lt"/>
              </a:rPr>
              <a:t>thebootroom.thefa.com/learning/qualifications/introduction-to-coaching-football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sz="1800" dirty="0">
                <a:ea typeface="+mn-lt"/>
                <a:cs typeface="+mn-lt"/>
              </a:rPr>
              <a:t>thebootroom.thefa.com/learning/qualifications/online-safeguarding-children-re-certification</a:t>
            </a:r>
            <a:endParaRPr lang="en-GB" altLang="en-GB" sz="18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sz="1800" dirty="0">
                <a:ea typeface="+mn-lt"/>
                <a:cs typeface="+mn-lt"/>
              </a:rPr>
              <a:t>thebootroom.thefa.com/learning/qualifications/safeguarding-children-course</a:t>
            </a:r>
            <a:endParaRPr lang="en-GB" altLang="en-GB" sz="18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sz="1800" dirty="0">
                <a:ea typeface="+mn-lt"/>
                <a:cs typeface="+mn-lt"/>
              </a:rPr>
              <a:t>thebootroom.thefa.com/learning/qualifications/introduction-to-first-aid-in-football</a:t>
            </a:r>
            <a:endParaRPr lang="en-GB" altLang="en-GB" sz="18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GB" altLang="en-GB" sz="1800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 err="1">
                <a:ea typeface="+mn-lt"/>
                <a:cs typeface="+mn-lt"/>
              </a:rPr>
              <a:t>linktr.ee</a:t>
            </a:r>
            <a:r>
              <a:rPr lang="en-GB" altLang="en-GB" dirty="0">
                <a:ea typeface="+mn-lt"/>
                <a:cs typeface="+mn-lt"/>
              </a:rPr>
              <a:t>/</a:t>
            </a:r>
            <a:r>
              <a:rPr lang="en-GB" altLang="en-GB" dirty="0" err="1">
                <a:ea typeface="+mn-lt"/>
                <a:cs typeface="+mn-lt"/>
              </a:rPr>
              <a:t>tansleyjuniorsfc</a:t>
            </a:r>
            <a:endParaRPr lang="en-GB" alt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altLang="en-GB" sz="2000" dirty="0">
                <a:ea typeface="Calibri" panose="020F0502020204030204"/>
                <a:cs typeface="Calibri" panose="020F0502020204030204"/>
              </a:rPr>
              <a:t>The link tree is where media consent, codes of conduct forms are</a:t>
            </a:r>
          </a:p>
        </p:txBody>
      </p:sp>
    </p:spTree>
    <p:extLst>
      <p:ext uri="{BB962C8B-B14F-4D97-AF65-F5344CB8AC3E}">
        <p14:creationId xmlns:p14="http://schemas.microsoft.com/office/powerpoint/2010/main" val="27377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D6BAB-66FF-B03A-9BC9-F66D30DE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>
                <a:solidFill>
                  <a:srgbClr val="FFFFFF"/>
                </a:solidFill>
                <a:ea typeface="Calibri Light"/>
                <a:cs typeface="Calibri Light"/>
              </a:rPr>
              <a:t>WELCOME PACK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635C9-3421-AA7F-B481-0D1B4E1B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numCol="1" rtlCol="0" anchor="ctr">
            <a:normAutofit lnSpcReduction="10000"/>
          </a:bodyPr>
          <a:lstStyle/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Club officials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Pitch &amp; Kit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Club info 1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Club info 2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Whole Game System &amp; Derbyshire FA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DBS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Accidents &amp; Emergencies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Links</a:t>
            </a:r>
          </a:p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537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E3BA4-318E-74F8-7511-C8B5F686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>
                <a:solidFill>
                  <a:srgbClr val="FFFFFF"/>
                </a:solidFill>
                <a:ea typeface="Calibri Light"/>
                <a:cs typeface="Calibri Light"/>
              </a:rPr>
              <a:t>Club Officials</a:t>
            </a:r>
            <a:endParaRPr lang="en-GB" alt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A948-2ADD-8A8A-768A-E81FB018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Chairman – David Toplis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Secretary – Ralph Emmerson – </a:t>
            </a:r>
            <a:r>
              <a:rPr lang="en-GB" altLang="en-GB" dirty="0">
                <a:ea typeface="Calibri" panose="020F0502020204030204"/>
                <a:cs typeface="Calibri" panose="020F0502020204030204"/>
                <a:hlinkClick r:id="rId2"/>
              </a:rPr>
              <a:t>ralph.emmerson@sky.com</a:t>
            </a: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Treasurer – Steve Chapman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Club Welfare Officer – Alison Hardy – </a:t>
            </a:r>
            <a:r>
              <a:rPr lang="en-GB" altLang="en-GB" dirty="0">
                <a:ea typeface="Calibri" panose="020F0502020204030204"/>
                <a:cs typeface="Calibri" panose="020F0502020204030204"/>
                <a:hlinkClick r:id="rId3"/>
              </a:rPr>
              <a:t>aliehardy@hotmail.co.uk</a:t>
            </a: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820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noAutofit/>
          </a:bodyPr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no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A picture containing grass, sky, outdoor, sport  Description automatically generated">
            <a:extLst>
              <a:ext uri="{FF2B5EF4-FFF2-40B4-BE49-F238E27FC236}">
                <a16:creationId xmlns:a16="http://schemas.microsoft.com/office/drawing/2014/main" id="{EED9FB7C-7A95-E409-C3DE-1C685CD97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3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8EB23-5D0A-958D-38D6-4C5947611987}"/>
              </a:ext>
            </a:extLst>
          </p:cNvPr>
          <p:cNvSpPr txBox="1"/>
          <p:nvPr/>
        </p:nvSpPr>
        <p:spPr>
          <a:xfrm>
            <a:off x="-37171" y="511098"/>
            <a:ext cx="2351048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GB" sz="4000" dirty="0">
                <a:ea typeface="Calibri"/>
                <a:cs typeface="Calibri"/>
              </a:rPr>
              <a:t>Fete Field</a:t>
            </a:r>
            <a:endParaRPr lang="en-US" sz="4000">
              <a:ea typeface="Calibri"/>
              <a:cs typeface="Calibri"/>
            </a:endParaRPr>
          </a:p>
          <a:p>
            <a:pPr algn="ctr"/>
            <a:r>
              <a:rPr lang="en-GB" altLang="en-GB" sz="4000" dirty="0">
                <a:ea typeface="Calibri"/>
                <a:cs typeface="Calibri"/>
              </a:rPr>
              <a:t>Tansley</a:t>
            </a:r>
          </a:p>
          <a:p>
            <a:pPr algn="ctr"/>
            <a:r>
              <a:rPr lang="en-GB" altLang="en-GB" sz="4000" dirty="0">
                <a:ea typeface="Calibri"/>
                <a:cs typeface="Calibri"/>
              </a:rPr>
              <a:t>DE4 5FU</a:t>
            </a:r>
          </a:p>
          <a:p>
            <a:endParaRPr lang="en-GB" altLang="en-GB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68E07-60E8-AAF2-1DE2-22F856DF8068}"/>
              </a:ext>
            </a:extLst>
          </p:cNvPr>
          <p:cNvSpPr txBox="1"/>
          <p:nvPr/>
        </p:nvSpPr>
        <p:spPr>
          <a:xfrm>
            <a:off x="83633" y="5389757"/>
            <a:ext cx="417682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altLang="en-GB" sz="4000" dirty="0">
                <a:ea typeface="Calibri"/>
                <a:cs typeface="Calibri"/>
              </a:rPr>
              <a:t>Kit Colour</a:t>
            </a:r>
          </a:p>
          <a:p>
            <a:r>
              <a:rPr lang="en-GB" altLang="en-GB" sz="4000" dirty="0">
                <a:ea typeface="Calibri"/>
                <a:cs typeface="Calibri"/>
              </a:rPr>
              <a:t>Sky Blue &amp; Claret</a:t>
            </a:r>
          </a:p>
        </p:txBody>
      </p:sp>
    </p:spTree>
    <p:extLst>
      <p:ext uri="{BB962C8B-B14F-4D97-AF65-F5344CB8AC3E}">
        <p14:creationId xmlns:p14="http://schemas.microsoft.com/office/powerpoint/2010/main" val="176097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8559"/>
            <a:ext cx="121888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43" name="Freeform: Shape 3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D8F8A-0C23-589E-9969-553FF0E0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 dirty="0">
                <a:solidFill>
                  <a:srgbClr val="FFFFFF"/>
                </a:solidFill>
                <a:ea typeface="Calibri Light"/>
                <a:cs typeface="Calibri Light"/>
              </a:rPr>
              <a:t>Club Info 1</a:t>
            </a:r>
            <a:endParaRPr lang="en-GB" altLang="en-GB" dirty="0">
              <a:solidFill>
                <a:srgbClr val="FFFFFF"/>
              </a:solidFill>
            </a:endParaRPr>
          </a:p>
        </p:txBody>
      </p:sp>
      <p:sp>
        <p:nvSpPr>
          <p:cNvPr id="44" name="Arc 3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9ACB9EBA-6484-85C0-DAD4-6922D2C3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670" y="864704"/>
            <a:ext cx="6891129" cy="5312259"/>
          </a:xfrm>
        </p:spPr>
        <p:txBody>
          <a:bodyPr numCol="1" anchor="ctr">
            <a:normAutofit fontScale="92500" lnSpcReduction="1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A team needs to have 2 adults (coach/manager)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Up to date DBS, safeguarding, first aid, concussion &amp; cardiac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1 coach/manager needs to have completed the introduction to coaching football course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If you are doing the coaching course you don’t need to do first aid or safeguarding as these are included in the coaching course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+mn-lt"/>
                <a:cs typeface="+mn-lt"/>
              </a:rPr>
              <a:t>Extra assistant coaches is optional</a:t>
            </a:r>
            <a:endParaRPr lang="en-GB" altLang="en-GB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/>
              <a:buChar char="Ø"/>
            </a:pPr>
            <a:r>
              <a:rPr dirty="0"/>
              <a:t>U6 - U10 play matches at </a:t>
            </a:r>
            <a:r>
              <a:rPr lang="en-GB" dirty="0" err="1"/>
              <a:t>Hollingwood</a:t>
            </a:r>
            <a:r>
              <a:rPr lang="en-GB" dirty="0"/>
              <a:t>, Brookfield and </a:t>
            </a:r>
            <a:r>
              <a:rPr lang="en-GB" dirty="0" err="1"/>
              <a:t>Clowne</a:t>
            </a:r>
            <a:r>
              <a:rPr lang="en-GB" dirty="0"/>
              <a:t> if in the NDYFL or home and away if in the DVFL</a:t>
            </a:r>
            <a:endParaRPr dirty="0"/>
          </a:p>
          <a:p>
            <a:pPr>
              <a:buFont typeface="Wingdings"/>
              <a:buChar char="Ø"/>
            </a:pPr>
            <a:r>
              <a:rPr dirty="0"/>
              <a:t>U11 onwards play home and away matches</a:t>
            </a:r>
          </a:p>
          <a:p>
            <a:pPr>
              <a:buFont typeface="Wingdings" panose="020B0604020202020204" pitchFamily="34" charset="0"/>
              <a:buChar char="Ø"/>
            </a:pPr>
            <a:endParaRPr lang="en-GB" altLang="en-GB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98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A36A8-1C41-31A6-2D5B-C6904991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>
                <a:solidFill>
                  <a:srgbClr val="FFFFFF"/>
                </a:solidFill>
                <a:ea typeface="Calibri Light"/>
                <a:cs typeface="Calibri Light"/>
              </a:rPr>
              <a:t>Club info 2</a:t>
            </a:r>
            <a:endParaRPr lang="en-GB" alt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82C7F-553D-FE82-61DB-FFE2750C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1" anchor="ctr">
            <a:normAutofit lnSpcReduction="1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/>
                <a:cs typeface="Calibri"/>
              </a:rPr>
              <a:t>The club holds a meeting once a month usually the last Sunday at 6.30pm in Tansley. We also hold a tournament once a year, this is run by volunteers of the club and we appreciate any help you can offer over the tournament weekend.</a:t>
            </a:r>
            <a:endParaRPr lang="en-US" dirty="0"/>
          </a:p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ea typeface="Calibri"/>
                <a:cs typeface="Calibri"/>
              </a:rPr>
              <a:t>Risk assessment can be found inside the Pavilion</a:t>
            </a:r>
            <a:endParaRPr lang="en-GB" altLang="en-GB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/>
                <a:cs typeface="Calibri"/>
              </a:rPr>
              <a:t>All players must wear shin pads for training &amp; matches.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/>
                <a:cs typeface="Calibri"/>
              </a:rPr>
              <a:t>Ratios     4 - 8yrs     =   1 adult to 6 children</a:t>
            </a:r>
          </a:p>
          <a:p>
            <a:pPr marL="0" indent="0">
              <a:buNone/>
            </a:pPr>
            <a:r>
              <a:rPr lang="en-GB" altLang="en-GB" dirty="0">
                <a:ea typeface="Calibri"/>
                <a:cs typeface="Calibri"/>
              </a:rPr>
              <a:t>                   9 – 12yrs   =  1 adult to 8 children</a:t>
            </a:r>
          </a:p>
          <a:p>
            <a:pPr marL="0" indent="0">
              <a:buNone/>
            </a:pPr>
            <a:r>
              <a:rPr lang="en-GB" altLang="en-GB" dirty="0">
                <a:ea typeface="Calibri"/>
                <a:cs typeface="Calibri"/>
              </a:rPr>
              <a:t>                   13 – 18yrs =  1 adult to 10 children</a:t>
            </a:r>
          </a:p>
          <a:p>
            <a:pPr marL="0" indent="0">
              <a:buNone/>
            </a:pPr>
            <a:endParaRPr lang="en-GB" alt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30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CD0E-1CB4-7DC1-78F4-D9877DBC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 dirty="0">
                <a:solidFill>
                  <a:srgbClr val="FFFFFF"/>
                </a:solidFill>
                <a:ea typeface="Calibri Light"/>
                <a:cs typeface="Calibri Light"/>
              </a:rPr>
              <a:t>Whole Game System &amp; Derbyshire FA</a:t>
            </a:r>
            <a:endParaRPr lang="en-GB" alt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48A3-77CA-55C3-BB64-C4EE833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1" anchor="ctr">
            <a:normAutofit lnSpcReduction="10000"/>
          </a:bodyPr>
          <a:lstStyle/>
          <a:p>
            <a:pPr marL="0" indent="0" algn="ctr">
              <a:buNone/>
            </a:pPr>
            <a:endParaRPr lang="en-GB" altLang="en-GB" dirty="0">
              <a:ea typeface="Calibri"/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endParaRPr lang="en-GB" altLang="en-GB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GB" dirty="0">
                <a:ea typeface="Calibri"/>
                <a:cs typeface="Calibri"/>
              </a:rPr>
              <a:t>WGS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/>
                <a:cs typeface="Calibri"/>
              </a:rPr>
              <a:t>You need to create an account to generate a fan number.</a:t>
            </a:r>
            <a:endParaRPr lang="en-GB" altLang="en-GB">
              <a:ea typeface="Calibri"/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/>
                <a:cs typeface="Calibri"/>
              </a:rPr>
              <a:t>This is where you find your team information, player registration, squad list &amp; check your certificates are up to date, etc.</a:t>
            </a:r>
          </a:p>
          <a:p>
            <a:endParaRPr lang="en-GB" altLang="en-GB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GB" dirty="0">
                <a:ea typeface="Calibri"/>
                <a:cs typeface="Calibri"/>
              </a:rPr>
              <a:t>Derbyshire FA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/>
                <a:cs typeface="Calibri"/>
              </a:rPr>
              <a:t>You can find all the courses here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/>
                <a:cs typeface="Calibri"/>
              </a:rPr>
              <a:t>All the policies </a:t>
            </a:r>
          </a:p>
          <a:p>
            <a:pPr marL="457200" indent="-457200" algn="ctr">
              <a:buFont typeface="Wingdings" panose="020B0604020202020204" pitchFamily="34" charset="0"/>
              <a:buChar char="Ø"/>
            </a:pPr>
            <a:endParaRPr lang="en-GB" altLang="en-GB" dirty="0">
              <a:ea typeface="Calibri"/>
              <a:cs typeface="Calibri"/>
            </a:endParaRPr>
          </a:p>
          <a:p>
            <a:endParaRPr lang="en-GB" alt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altLang="en-GB" dirty="0">
              <a:ea typeface="Calibri"/>
              <a:cs typeface="Calibri"/>
            </a:endParaRPr>
          </a:p>
          <a:p>
            <a:endParaRPr lang="en-GB" alt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80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AE4D6-847B-3FC1-97A3-B6BA63C1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>
                <a:solidFill>
                  <a:srgbClr val="FFFFFF"/>
                </a:solidFill>
                <a:ea typeface="Calibri Light"/>
                <a:cs typeface="Calibri Light"/>
              </a:rPr>
              <a:t>DBS</a:t>
            </a:r>
            <a:endParaRPr lang="en-GB" alt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AFF2-5E96-663B-4B14-2B6CA1DD9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1" anchor="ctr">
            <a:normAutofit/>
          </a:bodyPr>
          <a:lstStyle/>
          <a:p>
            <a:pPr marL="0" indent="0">
              <a:buNone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All volunteers need to have a FA DBS (if you are with another club who come under Derbyshire FA you don’t need to do another). These last for 3yrs then you need to renew it. </a:t>
            </a:r>
          </a:p>
          <a:p>
            <a:pPr marL="0" indent="0">
              <a:buNone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How to complete a DBS – </a:t>
            </a:r>
          </a:p>
          <a:p>
            <a:pPr marL="514350" indent="-514350">
              <a:buAutoNum type="arabicPeriod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Send fan number &amp; DOB to club welfare officer to be added</a:t>
            </a:r>
          </a:p>
          <a:p>
            <a:pPr marL="514350" indent="-514350">
              <a:buAutoNum type="arabicPeriod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Open dbs tab on WGS to activate email</a:t>
            </a:r>
          </a:p>
          <a:p>
            <a:pPr marL="514350" indent="-514350">
              <a:buAutoNum type="arabicPeriod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Look in emails (junk), open email and follow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57236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11D86-A7A5-F270-13E3-4AAA24C8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numCol="1">
            <a:normAutofit/>
          </a:bodyPr>
          <a:lstStyle/>
          <a:p>
            <a:r>
              <a:rPr lang="en-GB" altLang="en-GB" dirty="0">
                <a:solidFill>
                  <a:srgbClr val="FFFFFF"/>
                </a:solidFill>
                <a:ea typeface="Calibri Light"/>
                <a:cs typeface="Calibri Light"/>
              </a:rPr>
              <a:t>Accidents &amp; Emergencie</a:t>
            </a:r>
            <a:r>
              <a:rPr lang="en-GB" altLang="en-GB" dirty="0">
                <a:solidFill>
                  <a:srgbClr val="FFFFFF"/>
                </a:solidFill>
              </a:rPr>
              <a:t>s</a:t>
            </a:r>
            <a:endParaRPr lang="en-GB" alt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numCol="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0AE7-6ADB-4E23-AB7C-502CF1E0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1" anchor="ctr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Any serious injuries which require first aid need to be documented and kept safe.</a:t>
            </a:r>
            <a:endParaRPr lang="en-US"/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A defibrillator is located on the side of Pavilion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GB" altLang="en-GB" dirty="0">
                <a:ea typeface="Calibri" panose="020F0502020204030204"/>
                <a:cs typeface="Calibri" panose="020F0502020204030204"/>
              </a:rPr>
              <a:t>What3words - inches edgy drape</a:t>
            </a:r>
          </a:p>
        </p:txBody>
      </p:sp>
    </p:spTree>
    <p:extLst>
      <p:ext uri="{BB962C8B-B14F-4D97-AF65-F5344CB8AC3E}">
        <p14:creationId xmlns:p14="http://schemas.microsoft.com/office/powerpoint/2010/main" val="229355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509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Wingdings</vt:lpstr>
      <vt:lpstr>office theme</vt:lpstr>
      <vt:lpstr>PowerPoint Presentation</vt:lpstr>
      <vt:lpstr>WELCOME PACK</vt:lpstr>
      <vt:lpstr>Club Officials</vt:lpstr>
      <vt:lpstr>PowerPoint Presentation</vt:lpstr>
      <vt:lpstr>Club Info 1</vt:lpstr>
      <vt:lpstr>Club info 2</vt:lpstr>
      <vt:lpstr>Whole Game System &amp; Derbyshire FA</vt:lpstr>
      <vt:lpstr>DBS</vt:lpstr>
      <vt:lpstr>Accidents &amp; Emergencies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Ralph Emmerson</cp:lastModifiedBy>
  <cp:revision>578</cp:revision>
  <dcterms:created xsi:type="dcterms:W3CDTF">2022-08-17T20:40:41Z</dcterms:created>
  <dcterms:modified xsi:type="dcterms:W3CDTF">2023-10-31T10:43:02Z</dcterms:modified>
</cp:coreProperties>
</file>